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FFEC1-1096-4BBC-932E-F3B8C6E1ABA9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916C2-2462-45DF-A480-2EC502A60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04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916C2-2462-45DF-A480-2EC502A60A7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80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938-3CD3-49B7-AF01-507B70A469C7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8FF0-C9F8-4F95-864D-952829054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05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938-3CD3-49B7-AF01-507B70A469C7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8FF0-C9F8-4F95-864D-952829054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7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938-3CD3-49B7-AF01-507B70A469C7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8FF0-C9F8-4F95-864D-952829054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1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938-3CD3-49B7-AF01-507B70A469C7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8FF0-C9F8-4F95-864D-952829054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41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938-3CD3-49B7-AF01-507B70A469C7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8FF0-C9F8-4F95-864D-952829054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5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938-3CD3-49B7-AF01-507B70A469C7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8FF0-C9F8-4F95-864D-952829054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4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938-3CD3-49B7-AF01-507B70A469C7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8FF0-C9F8-4F95-864D-952829054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938-3CD3-49B7-AF01-507B70A469C7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8FF0-C9F8-4F95-864D-952829054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938-3CD3-49B7-AF01-507B70A469C7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8FF0-C9F8-4F95-864D-952829054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5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938-3CD3-49B7-AF01-507B70A469C7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8FF0-C9F8-4F95-864D-952829054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6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938-3CD3-49B7-AF01-507B70A469C7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8FF0-C9F8-4F95-864D-952829054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1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AB938-3CD3-49B7-AF01-507B70A469C7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18FF0-C9F8-4F95-864D-952829054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cholarshipMAH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0847" y="8839200"/>
            <a:ext cx="571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 smtClean="0"/>
              <a:t>Media Alliance of Houston is a 501C-3 non-profit organization</a:t>
            </a:r>
            <a:endParaRPr lang="en-US" sz="1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214024"/>
            <a:ext cx="514184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The Sandy Schenker Capell scholarship was created to honor Sandy and her commitment to mentoring and developing young talent.  A $2,500 scholarship will be awarded each year to a Houston area high school senior interested in a media career. </a:t>
            </a:r>
            <a:r>
              <a:rPr lang="en-US" sz="1400" dirty="0"/>
              <a:t>The ideal candidate will represent the qualities that Sandy exuded in her daily </a:t>
            </a:r>
            <a:r>
              <a:rPr lang="en-US" sz="1400" dirty="0" smtClean="0"/>
              <a:t>life; </a:t>
            </a:r>
            <a:r>
              <a:rPr lang="en-US" sz="1400" dirty="0"/>
              <a:t>Commitment, Leadership, Motivation and Determination.</a:t>
            </a:r>
          </a:p>
          <a:p>
            <a:pPr algn="ctr"/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20518" y="2550231"/>
            <a:ext cx="654532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This Scholarship </a:t>
            </a:r>
            <a:r>
              <a:rPr lang="en-US" sz="1200" b="1" i="1" dirty="0"/>
              <a:t>is open </a:t>
            </a:r>
            <a:r>
              <a:rPr lang="en-US" sz="1200" b="1" i="1" dirty="0" smtClean="0"/>
              <a:t>to </a:t>
            </a:r>
            <a:r>
              <a:rPr lang="en-US" sz="1200" b="1" i="1" dirty="0"/>
              <a:t>Houston area High School seniors interested in a career in media</a:t>
            </a:r>
          </a:p>
          <a:p>
            <a:endParaRPr lang="en-US" sz="1400" dirty="0"/>
          </a:p>
          <a:p>
            <a:r>
              <a:rPr lang="en-US" sz="1400" dirty="0" smtClean="0"/>
              <a:t>Name: _________________________________________________________________</a:t>
            </a:r>
          </a:p>
          <a:p>
            <a:endParaRPr lang="en-US" sz="1400" dirty="0" smtClean="0"/>
          </a:p>
          <a:p>
            <a:r>
              <a:rPr lang="en-US" sz="1400" dirty="0" smtClean="0"/>
              <a:t>Address: _______________________________________________________________</a:t>
            </a:r>
          </a:p>
          <a:p>
            <a:endParaRPr lang="en-US" sz="1400" dirty="0"/>
          </a:p>
          <a:p>
            <a:r>
              <a:rPr lang="en-US" sz="1400" dirty="0" smtClean="0"/>
              <a:t>City: _________________________________________  ST: ________  Zip: _________</a:t>
            </a:r>
          </a:p>
          <a:p>
            <a:endParaRPr lang="en-US" sz="1400" dirty="0"/>
          </a:p>
          <a:p>
            <a:r>
              <a:rPr lang="en-US" sz="1400" dirty="0" smtClean="0"/>
              <a:t>Phone: _______________________Email: ____________________________________</a:t>
            </a:r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20519" y="5084326"/>
            <a:ext cx="654532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GPA: ________</a:t>
            </a:r>
          </a:p>
          <a:p>
            <a:endParaRPr lang="en-US" sz="1400" dirty="0" smtClean="0"/>
          </a:p>
          <a:p>
            <a:r>
              <a:rPr lang="en-US" sz="1400" dirty="0" smtClean="0"/>
              <a:t>Leadership Positions:______________________________________________________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</a:t>
            </a:r>
          </a:p>
          <a:p>
            <a:endParaRPr lang="en-US" sz="1400" dirty="0" smtClean="0"/>
          </a:p>
          <a:p>
            <a:r>
              <a:rPr lang="en-US" sz="1400" dirty="0" smtClean="0"/>
              <a:t>Extra Curricular Activities: 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University/College attending: (if undecided, what options)________________________</a:t>
            </a:r>
          </a:p>
          <a:p>
            <a:r>
              <a:rPr lang="en-US" sz="1400" dirty="0" smtClean="0"/>
              <a:t>_______________________________________________________________________</a:t>
            </a:r>
          </a:p>
          <a:p>
            <a:endParaRPr lang="en-US" sz="1400" dirty="0"/>
          </a:p>
          <a:p>
            <a:r>
              <a:rPr lang="en-US" sz="1400" dirty="0" smtClean="0"/>
              <a:t>SAT/ACT Score: ___________________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634425"/>
            <a:ext cx="6238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 Black" panose="020B0A04020102020204" pitchFamily="34" charset="0"/>
              </a:rPr>
              <a:t>Media Alliance of Houston: </a:t>
            </a:r>
            <a:endParaRPr lang="en-US" sz="16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1600" b="1" dirty="0" smtClean="0">
                <a:latin typeface="Arial Black" panose="020B0A04020102020204" pitchFamily="34" charset="0"/>
              </a:rPr>
              <a:t>Sandy </a:t>
            </a:r>
            <a:r>
              <a:rPr lang="en-US" sz="1600" b="1" dirty="0">
                <a:latin typeface="Arial Black" panose="020B0A04020102020204" pitchFamily="34" charset="0"/>
              </a:rPr>
              <a:t>Schenker Capell </a:t>
            </a:r>
            <a:r>
              <a:rPr lang="en-US" sz="1600" b="1" dirty="0" smtClean="0">
                <a:latin typeface="Arial Black" panose="020B0A04020102020204" pitchFamily="34" charset="0"/>
              </a:rPr>
              <a:t>Scholarship Application</a:t>
            </a:r>
            <a:endParaRPr lang="en-US" sz="1600" b="1" dirty="0">
              <a:latin typeface="Arial Black" panose="020B0A04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48" y="76200"/>
            <a:ext cx="1113549" cy="78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67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52676"/>
            <a:ext cx="655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Interest in Media: (check one)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Journalist</a:t>
            </a:r>
          </a:p>
          <a:p>
            <a:r>
              <a:rPr lang="en-US" dirty="0"/>
              <a:t>	</a:t>
            </a:r>
            <a:r>
              <a:rPr lang="en-US" dirty="0" smtClean="0"/>
              <a:t>Advertising Creative</a:t>
            </a:r>
          </a:p>
          <a:p>
            <a:r>
              <a:rPr lang="en-US" dirty="0"/>
              <a:t>	</a:t>
            </a:r>
            <a:r>
              <a:rPr lang="en-US" dirty="0" smtClean="0"/>
              <a:t>Sales</a:t>
            </a:r>
          </a:p>
          <a:p>
            <a:r>
              <a:rPr lang="en-US" dirty="0"/>
              <a:t>	</a:t>
            </a:r>
            <a:r>
              <a:rPr lang="en-US" dirty="0" smtClean="0"/>
              <a:t>Radio/TV On-Air Talent</a:t>
            </a:r>
          </a:p>
          <a:p>
            <a:r>
              <a:rPr lang="en-US" dirty="0"/>
              <a:t>	</a:t>
            </a:r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914400"/>
            <a:ext cx="3810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206162"/>
            <a:ext cx="3810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479381"/>
            <a:ext cx="3810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752600"/>
            <a:ext cx="3810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2057400"/>
            <a:ext cx="3810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2456794"/>
            <a:ext cx="670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Choose From 1 Essay Question Below: (500 words or less)</a:t>
            </a:r>
          </a:p>
          <a:p>
            <a:pPr lvl="0"/>
            <a:r>
              <a:rPr lang="en-US" sz="1400" dirty="0" smtClean="0"/>
              <a:t>1) How </a:t>
            </a:r>
            <a:r>
              <a:rPr lang="en-US" sz="1400" dirty="0"/>
              <a:t>does media play a role in your life?  </a:t>
            </a:r>
          </a:p>
          <a:p>
            <a:pPr lvl="0"/>
            <a:r>
              <a:rPr lang="en-US" sz="1400" dirty="0" smtClean="0"/>
              <a:t>2) If </a:t>
            </a:r>
            <a:r>
              <a:rPr lang="en-US" sz="1400" dirty="0"/>
              <a:t>you could design a </a:t>
            </a:r>
            <a:r>
              <a:rPr lang="en-US" sz="1400" dirty="0" smtClean="0"/>
              <a:t>game/talk show/podcast</a:t>
            </a:r>
            <a:r>
              <a:rPr lang="en-US" sz="1400" dirty="0"/>
              <a:t>, what would your message be and why is </a:t>
            </a:r>
            <a:r>
              <a:rPr lang="en-US" sz="1400" dirty="0" smtClean="0"/>
              <a:t>  this </a:t>
            </a:r>
            <a:r>
              <a:rPr lang="en-US" sz="1400" dirty="0"/>
              <a:t>important to you</a:t>
            </a:r>
            <a:r>
              <a:rPr lang="en-US" sz="1400" dirty="0" smtClean="0"/>
              <a:t>?</a:t>
            </a:r>
            <a:endParaRPr lang="en-US" sz="1400" dirty="0"/>
          </a:p>
          <a:p>
            <a:pPr lvl="0"/>
            <a:r>
              <a:rPr lang="en-US" sz="1400" dirty="0" smtClean="0"/>
              <a:t>3) Words </a:t>
            </a:r>
            <a:r>
              <a:rPr lang="en-US" sz="1400" dirty="0"/>
              <a:t>to describe Sandy Scheker Capell include: Commitment, Leadership, Motivation and Determination. What four words best describe you, and explain their meaning to you</a:t>
            </a:r>
            <a:r>
              <a:rPr lang="en-US" sz="1400" dirty="0" smtClean="0"/>
              <a:t>?</a:t>
            </a:r>
            <a:endParaRPr lang="en-US" sz="1400" dirty="0"/>
          </a:p>
          <a:p>
            <a:pPr lvl="0"/>
            <a:r>
              <a:rPr lang="en-US" sz="1400" dirty="0" smtClean="0"/>
              <a:t>4) One </a:t>
            </a:r>
            <a:r>
              <a:rPr lang="en-US" sz="1400" dirty="0"/>
              <a:t>of Sandy’s favorite sayings is “control the controllable” What is your favorite saying, and how do you implement it in your life?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5708182"/>
            <a:ext cx="6553200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High School Transcript must be sent via email </a:t>
            </a:r>
            <a:r>
              <a:rPr lang="en-US" sz="1400" b="1" dirty="0" smtClean="0">
                <a:hlinkClick r:id="rId2"/>
              </a:rPr>
              <a:t>ScholarshipMAH@gmail.com</a:t>
            </a:r>
            <a:r>
              <a:rPr lang="en-US" sz="1400" b="1" dirty="0"/>
              <a:t> or </a:t>
            </a:r>
            <a:r>
              <a:rPr lang="en-US" sz="1400" b="1" dirty="0" smtClean="0"/>
              <a:t>mailed </a:t>
            </a:r>
            <a:endParaRPr lang="en-US" sz="1400" b="1" dirty="0"/>
          </a:p>
          <a:p>
            <a:r>
              <a:rPr lang="en-US" dirty="0"/>
              <a:t> </a:t>
            </a:r>
            <a:r>
              <a:rPr lang="en-US" dirty="0" smtClean="0"/>
              <a:t>                                         </a:t>
            </a:r>
            <a:r>
              <a:rPr lang="en-US" sz="1200" dirty="0" smtClean="0"/>
              <a:t>Entries </a:t>
            </a:r>
            <a:r>
              <a:rPr lang="en-US" sz="1200" dirty="0"/>
              <a:t>can also be mailed to: </a:t>
            </a:r>
            <a:endParaRPr lang="en-US" sz="1200" dirty="0" smtClean="0"/>
          </a:p>
          <a:p>
            <a:pPr algn="ctr"/>
            <a:r>
              <a:rPr lang="en-US" sz="1200" dirty="0" smtClean="0"/>
              <a:t>Disney Advertising</a:t>
            </a:r>
            <a:endParaRPr lang="en-US" sz="1200" dirty="0"/>
          </a:p>
          <a:p>
            <a:pPr algn="ctr"/>
            <a:r>
              <a:rPr lang="en-US" sz="1200" dirty="0" smtClean="0"/>
              <a:t>Attn:  Sandy Colwell</a:t>
            </a:r>
            <a:endParaRPr lang="en-US" sz="1200" dirty="0"/>
          </a:p>
          <a:p>
            <a:pPr algn="ctr"/>
            <a:r>
              <a:rPr lang="en-US" sz="1200" dirty="0" smtClean="0"/>
              <a:t>3310 </a:t>
            </a:r>
            <a:r>
              <a:rPr lang="en-US" sz="1200" dirty="0" err="1" smtClean="0"/>
              <a:t>Bissonnet</a:t>
            </a:r>
            <a:endParaRPr lang="en-US" sz="1200" dirty="0" smtClean="0"/>
          </a:p>
          <a:p>
            <a:pPr algn="ctr"/>
            <a:r>
              <a:rPr lang="en-US" sz="1200" dirty="0" smtClean="0"/>
              <a:t>Houston</a:t>
            </a:r>
            <a:r>
              <a:rPr lang="en-US" sz="1200" dirty="0"/>
              <a:t>, TX </a:t>
            </a:r>
            <a:r>
              <a:rPr lang="en-US" sz="1200" dirty="0" smtClean="0"/>
              <a:t>77005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 smtClean="0"/>
          </a:p>
          <a:p>
            <a:pPr algn="ctr"/>
            <a:r>
              <a:rPr lang="en-US" sz="1200" dirty="0" smtClean="0"/>
              <a:t>Scholarship amount is $2,500</a:t>
            </a:r>
          </a:p>
          <a:p>
            <a:pPr algn="ctr"/>
            <a:r>
              <a:rPr lang="en-US" sz="1200" dirty="0" smtClean="0"/>
              <a:t>Funds must be used for educational expenses</a:t>
            </a:r>
          </a:p>
          <a:p>
            <a:pPr algn="ctr"/>
            <a:r>
              <a:rPr lang="en-US" sz="1200" dirty="0" smtClean="0"/>
              <a:t>Application Deadline is Friday, May </a:t>
            </a:r>
            <a:r>
              <a:rPr lang="en-US" sz="1200" dirty="0" smtClean="0"/>
              <a:t>24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, </a:t>
            </a:r>
            <a:r>
              <a:rPr lang="en-US" sz="1200" dirty="0" smtClean="0"/>
              <a:t>2024</a:t>
            </a:r>
            <a:endParaRPr lang="en-US" sz="1200" dirty="0" smtClean="0"/>
          </a:p>
          <a:p>
            <a:pPr algn="ctr"/>
            <a:r>
              <a:rPr lang="en-US" sz="1200" dirty="0" smtClean="0"/>
              <a:t>Winner will be notified in July </a:t>
            </a:r>
            <a:r>
              <a:rPr lang="en-US" sz="1200" dirty="0" smtClean="0"/>
              <a:t>2024</a:t>
            </a:r>
            <a:endParaRPr lang="en-US" sz="1200" dirty="0" smtClean="0"/>
          </a:p>
          <a:p>
            <a:pPr algn="ctr"/>
            <a:r>
              <a:rPr lang="en-US" sz="1200" dirty="0" smtClean="0"/>
              <a:t>One recipient will receive the scholarship each year</a:t>
            </a:r>
          </a:p>
          <a:p>
            <a:pPr algn="ctr"/>
            <a:r>
              <a:rPr lang="en-US" sz="1200" dirty="0"/>
              <a:t>Media Alliance of Houston can only send checks </a:t>
            </a:r>
            <a:r>
              <a:rPr lang="en-US" sz="1200" dirty="0" smtClean="0"/>
              <a:t>to universities, we </a:t>
            </a:r>
            <a:r>
              <a:rPr lang="en-US" sz="1200" dirty="0"/>
              <a:t>cannot cut checks directly to individuals.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0847" y="8839200"/>
            <a:ext cx="571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 smtClean="0"/>
              <a:t>Media Alliance of Houston is a 501C-3 non-profit organization</a:t>
            </a:r>
            <a:endParaRPr lang="en-US" sz="10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4560912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Home Video Requirements: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 30-second recorded video explaining “WHY ARE YOU CHOOSING TO PURSUE A MEDIA DEGREE IN COLLEGE?” </a:t>
            </a:r>
            <a:r>
              <a:rPr lang="en-US" sz="1400" dirty="0"/>
              <a:t>(Home video may be shot from phone and emailed or mailed on </a:t>
            </a:r>
            <a:r>
              <a:rPr lang="en-US" sz="1400" dirty="0" smtClean="0"/>
              <a:t>a USB </a:t>
            </a:r>
            <a:r>
              <a:rPr lang="en-US" sz="1400" dirty="0"/>
              <a:t>drive).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039" y="76200"/>
            <a:ext cx="1182762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C4B8DD28C41D44880D4B51F1050E00" ma:contentTypeVersion="15" ma:contentTypeDescription="Create a new document." ma:contentTypeScope="" ma:versionID="fe4cbb9d33ffa998270d77ab44194f28">
  <xsd:schema xmlns:xsd="http://www.w3.org/2001/XMLSchema" xmlns:xs="http://www.w3.org/2001/XMLSchema" xmlns:p="http://schemas.microsoft.com/office/2006/metadata/properties" xmlns:ns3="68321ad4-6c99-430b-894c-397d12c09ecb" xmlns:ns4="bdc56c32-0132-405a-96f3-1f4274a4dae4" targetNamespace="http://schemas.microsoft.com/office/2006/metadata/properties" ma:root="true" ma:fieldsID="d7ce125131a1396720a9b68cf2131442" ns3:_="" ns4:_="">
    <xsd:import namespace="68321ad4-6c99-430b-894c-397d12c09ecb"/>
    <xsd:import namespace="bdc56c32-0132-405a-96f3-1f4274a4da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21ad4-6c99-430b-894c-397d12c09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56c32-0132-405a-96f3-1f4274a4da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DB661A-8E23-448D-932B-CC36DCD8519D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8321ad4-6c99-430b-894c-397d12c09ecb"/>
    <ds:schemaRef ds:uri="http://schemas.microsoft.com/office/2006/metadata/properties"/>
    <ds:schemaRef ds:uri="bdc56c32-0132-405a-96f3-1f4274a4dae4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2C69FCE-2385-47C4-BEF8-4C645BAD18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9F8921-398D-45DD-BB0B-69A010808D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321ad4-6c99-430b-894c-397d12c09ecb"/>
    <ds:schemaRef ds:uri="bdc56c32-0132-405a-96f3-1f4274a4da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422</Words>
  <Application>Microsoft Office PowerPoint</Application>
  <PresentationFormat>On-screen Show (4:3)</PresentationFormat>
  <Paragraphs>57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PowerPoint Presentation</vt:lpstr>
      <vt:lpstr>PowerPoint Presentation</vt:lpstr>
    </vt:vector>
  </TitlesOfParts>
  <Company>Clear Channel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ALWAIS, MISSY</dc:creator>
  <cp:lastModifiedBy>Colwell, Sandy</cp:lastModifiedBy>
  <cp:revision>40</cp:revision>
  <cp:lastPrinted>2017-01-31T21:48:48Z</cp:lastPrinted>
  <dcterms:created xsi:type="dcterms:W3CDTF">2012-12-04T15:22:18Z</dcterms:created>
  <dcterms:modified xsi:type="dcterms:W3CDTF">2023-10-04T18:00:47Z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0x010100FDC4B8DD28C41D44880D4B51F1050E00</vt:lpwstr>
  </property>
</Properties>
</file>